
<file path=[Content_Types].xml><?xml version="1.0" encoding="utf-8"?>
<Types xmlns="http://schemas.openxmlformats.org/package/2006/content-types"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31.01.2025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2.svg"/><Relationship Id="rId2" Type="http://schemas.openxmlformats.org/officeDocument/2006/relationships/image" Target="../media/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5.svg"/><Relationship Id="rId5" Type="http://schemas.openxmlformats.org/officeDocument/2006/relationships/image" Target="../media/4.svg"/><Relationship Id="rId4" Type="http://schemas.openxmlformats.org/officeDocument/2006/relationships/image" Target="../media/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752221" y="540585"/>
            <a:ext cx="6346736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708523" y="588878"/>
            <a:ext cx="473094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400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</a:t>
            </a:r>
            <a:r>
              <a:rPr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создания</a:t>
            </a:r>
            <a:r>
              <a:rPr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ШСК </a:t>
            </a:r>
            <a:r>
              <a:rPr sz="16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</a:t>
            </a:r>
            <a:r>
              <a:rPr lang="ru-RU" sz="16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2016</a:t>
            </a:r>
            <a:r>
              <a:rPr sz="16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</a:t>
            </a:r>
            <a:endParaRPr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154483" y="2781869"/>
            <a:ext cx="6135140" cy="40340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177838" y="130418"/>
            <a:ext cx="8012579" cy="340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449580" algn="ctr">
              <a:lnSpc>
                <a:spcPct val="115000"/>
              </a:lnSpc>
            </a:pP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Школьный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спортивный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клуб</a:t>
            </a:r>
            <a:r>
              <a:rPr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______________________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ТРИУМФ</a:t>
            </a:r>
            <a:r>
              <a:rPr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________________________</a:t>
            </a:r>
            <a:endParaRPr sz="1400" b="1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sp>
        <p:nvSpPr>
          <p:cNvPr id="85" name="Shape 85"/>
          <p:cNvSpPr txBox="1"/>
          <p:nvPr/>
        </p:nvSpPr>
        <p:spPr>
          <a:xfrm>
            <a:off x="4547929" y="42121"/>
            <a:ext cx="228599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</p:txBody>
      </p:sp>
      <p:pic>
        <p:nvPicPr>
          <p:cNvPr id="87" name="Picture 87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2"/>
              </a:ext>
            </a:extLst>
          </a:blip>
          <a:stretch/>
        </p:blipFill>
        <p:spPr>
          <a:xfrm>
            <a:off x="6154483" y="4558046"/>
            <a:ext cx="646754" cy="646755"/>
          </a:xfrm>
          <a:prstGeom prst="rect">
            <a:avLst/>
          </a:prstGeom>
        </p:spPr>
      </p:pic>
      <p:pic>
        <p:nvPicPr>
          <p:cNvPr id="89" name="Picture 89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3"/>
              </a:ext>
            </a:extLst>
          </a:blip>
          <a:stretch/>
        </p:blipFill>
        <p:spPr>
          <a:xfrm>
            <a:off x="135830" y="2864094"/>
            <a:ext cx="548459" cy="548458"/>
          </a:xfrm>
          <a:prstGeom prst="rect">
            <a:avLst/>
          </a:prstGeom>
        </p:spPr>
      </p:pic>
      <p:pic>
        <p:nvPicPr>
          <p:cNvPr id="91" name="Picture 91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4"/>
              </a:ext>
            </a:extLst>
          </a:blip>
          <a:stretch/>
        </p:blipFill>
        <p:spPr>
          <a:xfrm>
            <a:off x="59172" y="5010909"/>
            <a:ext cx="576961" cy="576960"/>
          </a:xfrm>
          <a:prstGeom prst="rect">
            <a:avLst/>
          </a:prstGeom>
        </p:spPr>
      </p:pic>
      <p:pic>
        <p:nvPicPr>
          <p:cNvPr id="93" name="Picture 93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5"/>
              </a:ext>
            </a:extLst>
          </a:blip>
          <a:stretch/>
        </p:blipFill>
        <p:spPr>
          <a:xfrm>
            <a:off x="5749687" y="1427073"/>
            <a:ext cx="566053" cy="566054"/>
          </a:xfrm>
          <a:prstGeom prst="rect">
            <a:avLst/>
          </a:prstGeom>
        </p:spPr>
      </p:pic>
      <p:graphicFrame>
        <p:nvGraphicFramePr>
          <p:cNvPr id="94" name="Table 94"/>
          <p:cNvGraphicFramePr/>
          <p:nvPr>
            <p:extLst>
              <p:ext uri="{D42A27DB-BD31-4B8C-83A1-F6EECF244321}">
                <p14:modId xmlns:p14="http://schemas.microsoft.com/office/powerpoint/2010/main" val="2265990656"/>
              </p:ext>
            </p:extLst>
          </p:nvPr>
        </p:nvGraphicFramePr>
        <p:xfrm>
          <a:off x="321275" y="914530"/>
          <a:ext cx="5287438" cy="1821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6"/>
                <a:gridCol w="4386062"/>
              </a:tblGrid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спорта, развиваемые в ШСК</a:t>
                      </a:r>
                      <a:endParaRPr sz="12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Волейбол,</a:t>
                      </a:r>
                      <a:r>
                        <a:rPr lang="ru-RU" sz="1200" baseline="0" dirty="0" smtClean="0"/>
                        <a:t> баскетбол, шахматы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661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100" dirty="0" smtClean="0"/>
                        <a:t>Волейбол,</a:t>
                      </a:r>
                      <a:r>
                        <a:rPr lang="ru-RU" sz="1100" baseline="0" dirty="0" smtClean="0"/>
                        <a:t> баскетбол, шахматы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100" dirty="0" smtClean="0"/>
                        <a:t>Волейбол,</a:t>
                      </a:r>
                      <a:r>
                        <a:rPr lang="ru-RU" sz="1100" baseline="0" dirty="0" smtClean="0"/>
                        <a:t> баскетбол, шахматы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5"/>
          <p:cNvGraphicFramePr/>
          <p:nvPr>
            <p:extLst>
              <p:ext uri="{D42A27DB-BD31-4B8C-83A1-F6EECF244321}">
                <p14:modId xmlns:p14="http://schemas.microsoft.com/office/powerpoint/2010/main" val="3031583731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/>
                <a:gridCol w="704533"/>
                <a:gridCol w="676904"/>
                <a:gridCol w="676625"/>
              </a:tblGrid>
              <a:tr h="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учителей ФК в школе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2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педагогических работников в ШСК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Table 96"/>
          <p:cNvGraphicFramePr/>
          <p:nvPr>
            <p:extLst>
              <p:ext uri="{D42A27DB-BD31-4B8C-83A1-F6EECF244321}">
                <p14:modId xmlns:p14="http://schemas.microsoft.com/office/powerpoint/2010/main" val="3022785632"/>
              </p:ext>
            </p:extLst>
          </p:nvPr>
        </p:nvGraphicFramePr>
        <p:xfrm>
          <a:off x="6755663" y="2881325"/>
          <a:ext cx="5377165" cy="3911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/>
                <a:gridCol w="609600"/>
                <a:gridCol w="647700"/>
                <a:gridCol w="525028"/>
              </a:tblGrid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12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Количество обучающихся в общеобразовательной организации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849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847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857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918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45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55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120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120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120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73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5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6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Количество спортивно-массовых мероприятий, проведенных на школьном уровне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12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239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63%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69%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>
                          <a:latin typeface="Arial"/>
                          <a:cs typeface="Arial"/>
                        </a:rPr>
                        <a:t>72</a:t>
                      </a: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в т.ч. лиц с ОВЗ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9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Table 97"/>
          <p:cNvGraphicFramePr/>
          <p:nvPr>
            <p:extLst>
              <p:ext uri="{D42A27DB-BD31-4B8C-83A1-F6EECF244321}">
                <p14:modId xmlns:p14="http://schemas.microsoft.com/office/powerpoint/2010/main" val="1059638806"/>
              </p:ext>
            </p:extLst>
          </p:nvPr>
        </p:nvGraphicFramePr>
        <p:xfrm>
          <a:off x="606957" y="4090211"/>
          <a:ext cx="5339335" cy="266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2"/>
                <a:gridCol w="609600"/>
                <a:gridCol w="640444"/>
                <a:gridCol w="556049"/>
              </a:tblGrid>
              <a:tr h="273616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Спортивная</a:t>
                      </a:r>
                      <a:r>
                        <a:rPr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r>
                        <a:rPr sz="1400" dirty="0"/>
                        <a:t> 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216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Спорт. зал, </a:t>
                      </a:r>
                      <a:r>
                        <a:rPr lang="ru-RU" sz="1000" dirty="0" err="1" smtClean="0">
                          <a:latin typeface="Arial"/>
                          <a:ea typeface="Arial"/>
                          <a:cs typeface="Arial"/>
                        </a:rPr>
                        <a:t>откр.площадка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Спорт. зал, </a:t>
                      </a:r>
                      <a:r>
                        <a:rPr lang="ru-RU" sz="1000" dirty="0" err="1" smtClean="0">
                          <a:latin typeface="Arial"/>
                          <a:ea typeface="Arial"/>
                          <a:cs typeface="Arial"/>
                        </a:rPr>
                        <a:t>откр.пл</a:t>
                      </a: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-ка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000" dirty="0" smtClean="0"/>
                        <a:t> </a:t>
                      </a: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Спорт. зал, </a:t>
                      </a:r>
                      <a:r>
                        <a:rPr lang="ru-RU" sz="1000" dirty="0" err="1" smtClean="0">
                          <a:latin typeface="Arial"/>
                          <a:ea typeface="Arial"/>
                          <a:cs typeface="Arial"/>
                        </a:rPr>
                        <a:t>откр.пл</a:t>
                      </a: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-ка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-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2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2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8"/>
          <p:cNvGraphicFramePr/>
          <p:nvPr>
            <p:extLst>
              <p:ext uri="{D42A27DB-BD31-4B8C-83A1-F6EECF244321}">
                <p14:modId xmlns:p14="http://schemas.microsoft.com/office/powerpoint/2010/main" val="2579963016"/>
              </p:ext>
            </p:extLst>
          </p:nvPr>
        </p:nvGraphicFramePr>
        <p:xfrm>
          <a:off x="6315741" y="609477"/>
          <a:ext cx="5642245" cy="2025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/>
                <a:gridCol w="699157"/>
                <a:gridCol w="699157"/>
                <a:gridCol w="699157"/>
              </a:tblGrid>
              <a:tr h="330323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 dirty="0">
                          <a:latin typeface="Times New Roman"/>
                          <a:ea typeface="Times New Roman"/>
                          <a:cs typeface="Times New Roman"/>
                        </a:rPr>
                        <a:t>ВФСК ГТО</a:t>
                      </a:r>
                      <a:endParaRPr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462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456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52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15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398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приступивших к выполнению нормативов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358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369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 smtClean="0"/>
                        <a:t>371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869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выполнивших нормативы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35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75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/>
                        <a:t>-</a:t>
                      </a:r>
                      <a:r>
                        <a:rPr sz="1050" dirty="0"/>
                        <a:t> 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0" name="Picture 100"/>
          <p:cNvPicPr/>
          <p:nvPr/>
        </p:nvPicPr>
        <p:blipFill>
          <a:blip>
            <a:extLst>
              <a:ext uri="{96DAC541-7B7A-43D3-8B79-37D633B846F1}">
                <asvg:svgBlip xmlns:xm="http://schemas.microsoft.com/office/excel/2006/main" xmlns:xdr="http://schemas.openxmlformats.org/drawingml/2006/spreadsheetDrawing" xmlns:x14="http://schemas.microsoft.com/office/spreadsheetml/2009/9/main" xmlns:x12ac="http://schemas.microsoft.com/office/spreadsheetml/2011/1/ac" xmlns:x="urn:schemas-microsoft-com:office:excel" xmlns:wps="http://schemas.microsoft.com/office/word/2010/wordprocessingShape" xmlns:wpg="http://schemas.microsoft.com/office/word/2010/wordprocessingGroup" xmlns:wp="http://schemas.openxmlformats.org/drawingml/2006/wordprocessingDrawing" xmlns:w15="http://schemas.microsoft.com/office/word/2012/wordml" xmlns:w14="http://schemas.microsoft.com/office/word/2010/wordml" xmlns:w10="urn:schemas-microsoft-com:office:word" xmlns:w="http://schemas.openxmlformats.org/wordprocessingml/2006/main" xmlns:v="urn:schemas-microsoft-com:vml" xmlns:sl="http://schemas.openxmlformats.org/schemaLibrary/2006/main" xmlns:s="http://schemas.openxmlformats.org/officeDocument/2006/sharedTypes" xmlns:pic="http://schemas.openxmlformats.org/drawingml/2006/picture" xmlns:o="urn:schemas-microsoft-com:office:office" xmlns:mc="http://schemas.openxmlformats.org/markup-compatibility/2006" xmlns:m="http://schemas.openxmlformats.org/officeDocument/2006/math" xmlns:co-ooxml="http://ncloudtech.com/ooxml" xmlns:co="http://ncloudtech.com" xmlns:c="http://schemas.openxmlformats.org/drawingml/2006/chart" xmlns:asvg="http://schemas.microsoft.com/office/drawing/2016/SVG/main" xmlns:a15="http://schemas.microsoft.com/office/drawing/2012/main" xmlns="" r:embed="rId6"/>
              </a:ext>
            </a:extLst>
          </a:blip>
          <a:stretch/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6</TotalTime>
  <Words>270</Words>
  <Application>Microsoft Office PowerPoint</Application>
  <DocSecurity>0</DocSecurity>
  <PresentationFormat>Произвольный</PresentationFormat>
  <Paragraphs>87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Анна Сентябрева</cp:lastModifiedBy>
  <cp:revision>1</cp:revision>
  <dcterms:created xsi:type="dcterms:W3CDTF">2025-01-24T16:00:12Z</dcterms:created>
  <dcterms:modified xsi:type="dcterms:W3CDTF">2025-02-07T12:28:53Z</dcterms:modified>
</cp:coreProperties>
</file>