
<file path=[Content_Types].xml><?xml version="1.0" encoding="utf-8"?>
<Types xmlns="http://schemas.openxmlformats.org/package/2006/content-types"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31.01.2025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31.01.2025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2.svg"/><Relationship Id="rId2" Type="http://schemas.openxmlformats.org/officeDocument/2006/relationships/image" Target="../media/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5.svg"/><Relationship Id="rId5" Type="http://schemas.openxmlformats.org/officeDocument/2006/relationships/image" Target="../media/4.svg"/><Relationship Id="rId4" Type="http://schemas.openxmlformats.org/officeDocument/2006/relationships/image" Target="../media/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5752221" y="540585"/>
            <a:ext cx="6346736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9" name="Shape 79"/>
          <p:cNvSpPr txBox="1"/>
          <p:nvPr/>
        </p:nvSpPr>
        <p:spPr>
          <a:xfrm>
            <a:off x="708523" y="588878"/>
            <a:ext cx="473094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400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Год</a:t>
            </a:r>
            <a:r>
              <a:rPr sz="1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создания</a:t>
            </a:r>
            <a:r>
              <a:rPr sz="1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ШСК </a:t>
            </a:r>
            <a:r>
              <a:rPr sz="1600" i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___</a:t>
            </a:r>
            <a:r>
              <a:rPr lang="ru-RU" sz="1600" i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2016</a:t>
            </a:r>
            <a:r>
              <a:rPr sz="1600" i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___</a:t>
            </a:r>
            <a:endParaRPr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6154483" y="2781869"/>
            <a:ext cx="6135140" cy="403400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3" name="Shape 83"/>
          <p:cNvSpPr txBox="1"/>
          <p:nvPr/>
        </p:nvSpPr>
        <p:spPr>
          <a:xfrm>
            <a:off x="2177838" y="130418"/>
            <a:ext cx="8012579" cy="3400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449580" algn="ctr">
              <a:lnSpc>
                <a:spcPct val="115000"/>
              </a:lnSpc>
            </a:pPr>
            <a:r>
              <a:rPr sz="1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Школьный</a:t>
            </a:r>
            <a:r>
              <a:rPr sz="1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спортивный</a:t>
            </a:r>
            <a:r>
              <a:rPr sz="1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клуб</a:t>
            </a:r>
            <a:r>
              <a:rPr sz="1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______________________</a:t>
            </a:r>
            <a:r>
              <a:rPr lang="ru-RU" sz="14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ТРИУМФ</a:t>
            </a:r>
            <a:r>
              <a:rPr sz="14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________________________</a:t>
            </a:r>
            <a:endParaRPr sz="1400" b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rgbClr r="0" g="0" b="0"/>
          </a:effectRef>
          <a:fontRef idx="none"/>
        </p:style>
      </p:sp>
      <p:sp>
        <p:nvSpPr>
          <p:cNvPr id="85" name="Shape 85"/>
          <p:cNvSpPr txBox="1"/>
          <p:nvPr/>
        </p:nvSpPr>
        <p:spPr>
          <a:xfrm>
            <a:off x="4547929" y="42121"/>
            <a:ext cx="228599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pic>
        <p:nvPicPr>
          <p:cNvPr id="87" name="Picture 87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2"/>
              </a:ext>
            </a:extLst>
          </a:blip>
          <a:stretch/>
        </p:blipFill>
        <p:spPr>
          <a:xfrm>
            <a:off x="6154483" y="4558046"/>
            <a:ext cx="646754" cy="646755"/>
          </a:xfrm>
          <a:prstGeom prst="rect">
            <a:avLst/>
          </a:prstGeom>
        </p:spPr>
      </p:pic>
      <p:pic>
        <p:nvPicPr>
          <p:cNvPr id="89" name="Picture 89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3"/>
              </a:ext>
            </a:extLst>
          </a:blip>
          <a:stretch/>
        </p:blipFill>
        <p:spPr>
          <a:xfrm>
            <a:off x="135830" y="2864094"/>
            <a:ext cx="548459" cy="548458"/>
          </a:xfrm>
          <a:prstGeom prst="rect">
            <a:avLst/>
          </a:prstGeom>
        </p:spPr>
      </p:pic>
      <p:pic>
        <p:nvPicPr>
          <p:cNvPr id="91" name="Picture 91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4"/>
              </a:ext>
            </a:extLst>
          </a:blip>
          <a:stretch/>
        </p:blipFill>
        <p:spPr>
          <a:xfrm>
            <a:off x="59172" y="5010909"/>
            <a:ext cx="576961" cy="576960"/>
          </a:xfrm>
          <a:prstGeom prst="rect">
            <a:avLst/>
          </a:prstGeom>
        </p:spPr>
      </p:pic>
      <p:pic>
        <p:nvPicPr>
          <p:cNvPr id="93" name="Picture 93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5"/>
              </a:ext>
            </a:extLst>
          </a:blip>
          <a:stretch/>
        </p:blipFill>
        <p:spPr>
          <a:xfrm>
            <a:off x="5749687" y="1427073"/>
            <a:ext cx="566053" cy="566054"/>
          </a:xfrm>
          <a:prstGeom prst="rect">
            <a:avLst/>
          </a:prstGeom>
        </p:spPr>
      </p:pic>
      <p:graphicFrame>
        <p:nvGraphicFramePr>
          <p:cNvPr id="94" name="Table 94"/>
          <p:cNvGraphicFramePr/>
          <p:nvPr>
            <p:extLst>
              <p:ext uri="{D42A27DB-BD31-4B8C-83A1-F6EECF244321}">
                <p14:modId xmlns:p14="http://schemas.microsoft.com/office/powerpoint/2010/main" val="2265990656"/>
              </p:ext>
            </p:extLst>
          </p:nvPr>
        </p:nvGraphicFramePr>
        <p:xfrm>
          <a:off x="321275" y="914530"/>
          <a:ext cx="5287438" cy="1821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6"/>
                <a:gridCol w="4386062"/>
              </a:tblGrid>
              <a:tr h="30289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спорта, развиваемые в ШСК</a:t>
                      </a:r>
                      <a:endParaRPr sz="12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289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dirty="0"/>
                        <a:t> </a:t>
                      </a:r>
                      <a:r>
                        <a:rPr lang="ru-RU" sz="1200" dirty="0" smtClean="0"/>
                        <a:t>Волейбол,</a:t>
                      </a:r>
                      <a:r>
                        <a:rPr lang="ru-RU" sz="1200" baseline="0" dirty="0" smtClean="0"/>
                        <a:t> баскетбол, шахматы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9661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dirty="0"/>
                        <a:t> </a:t>
                      </a:r>
                      <a:r>
                        <a:rPr lang="ru-RU" sz="1100" dirty="0" smtClean="0"/>
                        <a:t>Волейбол,</a:t>
                      </a:r>
                      <a:r>
                        <a:rPr lang="ru-RU" sz="1100" baseline="0" dirty="0" smtClean="0"/>
                        <a:t> баскетбол, шахматы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779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dirty="0"/>
                        <a:t> </a:t>
                      </a:r>
                      <a:r>
                        <a:rPr lang="ru-RU" sz="1100" dirty="0" smtClean="0"/>
                        <a:t>Волейбол,</a:t>
                      </a:r>
                      <a:r>
                        <a:rPr lang="ru-RU" sz="1100" baseline="0" dirty="0" smtClean="0"/>
                        <a:t> баскетбол, шахматы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779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Участие в проектах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Table 95"/>
          <p:cNvGraphicFramePr/>
          <p:nvPr>
            <p:extLst>
              <p:ext uri="{D42A27DB-BD31-4B8C-83A1-F6EECF244321}">
                <p14:modId xmlns:p14="http://schemas.microsoft.com/office/powerpoint/2010/main" val="3031583731"/>
              </p:ext>
            </p:extLst>
          </p:nvPr>
        </p:nvGraphicFramePr>
        <p:xfrm>
          <a:off x="708523" y="2870215"/>
          <a:ext cx="5133477" cy="1000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/>
                <a:gridCol w="704533"/>
                <a:gridCol w="676904"/>
                <a:gridCol w="676625"/>
              </a:tblGrid>
              <a:tr h="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400" i="1" dirty="0" err="1"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sz="14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94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/>
                        <a:t>Количество учителей ФК в школе</a:t>
                      </a:r>
                      <a:endParaRPr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dirty="0"/>
                        <a:t> </a:t>
                      </a:r>
                      <a:r>
                        <a:rPr lang="ru-RU" sz="1200" dirty="0" smtClean="0"/>
                        <a:t>2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94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/>
                        <a:t>Количество педагогических работников в ШСК</a:t>
                      </a:r>
                      <a:endParaRPr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200" dirty="0"/>
                        <a:t> </a:t>
                      </a:r>
                      <a:r>
                        <a:rPr lang="ru-RU" sz="1200" dirty="0" smtClean="0"/>
                        <a:t>4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Table 96"/>
          <p:cNvGraphicFramePr/>
          <p:nvPr>
            <p:extLst>
              <p:ext uri="{D42A27DB-BD31-4B8C-83A1-F6EECF244321}">
                <p14:modId xmlns:p14="http://schemas.microsoft.com/office/powerpoint/2010/main" val="3022785632"/>
              </p:ext>
            </p:extLst>
          </p:nvPr>
        </p:nvGraphicFramePr>
        <p:xfrm>
          <a:off x="6755663" y="2881325"/>
          <a:ext cx="5377165" cy="3911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/>
                <a:gridCol w="609600"/>
                <a:gridCol w="647700"/>
                <a:gridCol w="525028"/>
              </a:tblGrid>
              <a:tr h="28637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400" i="1">
                          <a:latin typeface="Times New Roman"/>
                          <a:ea typeface="Times New Roman"/>
                          <a:cs typeface="Times New Roman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>
                          <a:latin typeface="Arial"/>
                          <a:ea typeface="Arial"/>
                          <a:cs typeface="Arial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3512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/>
                        <a:t>Количество обучающихся в общеобразовательной организации</a:t>
                      </a:r>
                      <a:endParaRPr sz="11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849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847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857</a:t>
                      </a:r>
                      <a:r>
                        <a:rPr sz="1100" dirty="0"/>
                        <a:t> 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1918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33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55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100"/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sz="11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120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120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120</a:t>
                      </a:r>
                      <a:r>
                        <a:rPr sz="1100" dirty="0"/>
                        <a:t> 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2673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7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6</a:t>
                      </a:r>
                      <a:r>
                        <a:rPr sz="1100" dirty="0"/>
                        <a:t> 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6379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100"/>
                        <a:t>Количество спортивно-массовых мероприятий, проведенных на школьном уровне</a:t>
                      </a:r>
                      <a:endParaRPr sz="11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11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13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7239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/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sz="11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63%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69%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100" dirty="0"/>
                        <a:t> </a:t>
                      </a:r>
                      <a:r>
                        <a:rPr lang="ru-RU" sz="1100" dirty="0" smtClean="0">
                          <a:latin typeface="Arial"/>
                          <a:cs typeface="Arial"/>
                        </a:rPr>
                        <a:t>72</a:t>
                      </a: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637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100"/>
                        <a:t>в т.ч. лиц с ОВЗ</a:t>
                      </a:r>
                      <a:endParaRPr sz="11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/>
                          <a:ea typeface="Arial"/>
                          <a:cs typeface="Arial"/>
                        </a:rPr>
                        <a:t>7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9</a:t>
                      </a:r>
                      <a:r>
                        <a:rPr sz="1100" dirty="0"/>
                        <a:t> </a:t>
                      </a:r>
                      <a:endParaRPr sz="1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Table 97"/>
          <p:cNvGraphicFramePr/>
          <p:nvPr>
            <p:extLst>
              <p:ext uri="{D42A27DB-BD31-4B8C-83A1-F6EECF244321}">
                <p14:modId xmlns:p14="http://schemas.microsoft.com/office/powerpoint/2010/main" val="1059638806"/>
              </p:ext>
            </p:extLst>
          </p:nvPr>
        </p:nvGraphicFramePr>
        <p:xfrm>
          <a:off x="606957" y="4090211"/>
          <a:ext cx="5339335" cy="2666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2"/>
                <a:gridCol w="609600"/>
                <a:gridCol w="640444"/>
                <a:gridCol w="556049"/>
              </a:tblGrid>
              <a:tr h="273616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i="1" dirty="0" err="1">
                          <a:latin typeface="Times New Roman"/>
                          <a:ea typeface="Times New Roman"/>
                          <a:cs typeface="Times New Roman"/>
                        </a:rPr>
                        <a:t>Спортивная</a:t>
                      </a:r>
                      <a:r>
                        <a:rPr sz="1400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400" i="1" dirty="0" err="1">
                          <a:latin typeface="Times New Roman"/>
                          <a:ea typeface="Times New Roman"/>
                          <a:cs typeface="Times New Roman"/>
                        </a:rPr>
                        <a:t>инфраструктура</a:t>
                      </a:r>
                      <a:r>
                        <a:rPr sz="1400" dirty="0"/>
                        <a:t> 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8216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/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Спорт. зал, </a:t>
                      </a:r>
                      <a:r>
                        <a:rPr lang="ru-RU" sz="1000" dirty="0" err="1" smtClean="0">
                          <a:latin typeface="Arial"/>
                          <a:ea typeface="Arial"/>
                          <a:cs typeface="Arial"/>
                        </a:rPr>
                        <a:t>откр.площадка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Спорт. зал, </a:t>
                      </a:r>
                      <a:r>
                        <a:rPr lang="ru-RU" sz="1000" dirty="0" err="1" smtClean="0">
                          <a:latin typeface="Arial"/>
                          <a:ea typeface="Arial"/>
                          <a:cs typeface="Arial"/>
                        </a:rPr>
                        <a:t>откр.пл</a:t>
                      </a: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-ка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 smtClean="0"/>
                        <a:t> </a:t>
                      </a: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Спорт. зал, </a:t>
                      </a:r>
                      <a:r>
                        <a:rPr lang="ru-RU" sz="1000" dirty="0" err="1" smtClean="0">
                          <a:latin typeface="Arial"/>
                          <a:ea typeface="Arial"/>
                          <a:cs typeface="Arial"/>
                        </a:rPr>
                        <a:t>откр.пл</a:t>
                      </a: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-ка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3578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/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-</a:t>
                      </a:r>
                      <a:r>
                        <a:rPr sz="1000" dirty="0"/>
                        <a:t> 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3578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00"/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sz="100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2</a:t>
                      </a:r>
                      <a:r>
                        <a:rPr sz="1000" dirty="0"/>
                        <a:t> </a:t>
                      </a: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8" name="Table 98"/>
          <p:cNvGraphicFramePr/>
          <p:nvPr>
            <p:extLst>
              <p:ext uri="{D42A27DB-BD31-4B8C-83A1-F6EECF244321}">
                <p14:modId xmlns:p14="http://schemas.microsoft.com/office/powerpoint/2010/main" val="2579963016"/>
              </p:ext>
            </p:extLst>
          </p:nvPr>
        </p:nvGraphicFramePr>
        <p:xfrm>
          <a:off x="6315741" y="609477"/>
          <a:ext cx="5642245" cy="2025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/>
                <a:gridCol w="699157"/>
                <a:gridCol w="699157"/>
                <a:gridCol w="699157"/>
              </a:tblGrid>
              <a:tr h="330323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i="1" dirty="0">
                          <a:latin typeface="Times New Roman"/>
                          <a:ea typeface="Times New Roman"/>
                          <a:cs typeface="Times New Roman"/>
                        </a:rPr>
                        <a:t>ВФСК ГТО</a:t>
                      </a:r>
                      <a:endParaRPr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>
                          <a:latin typeface="Arial"/>
                          <a:ea typeface="Arial"/>
                          <a:cs typeface="Arial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>
                          <a:latin typeface="Arial"/>
                          <a:ea typeface="Arial"/>
                          <a:cs typeface="Arial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>
                          <a:latin typeface="Arial"/>
                          <a:ea typeface="Arial"/>
                          <a:cs typeface="Arial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462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/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sz="105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456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52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 dirty="0"/>
                        <a:t> </a:t>
                      </a:r>
                      <a:r>
                        <a:rPr lang="ru-RU" sz="1050" dirty="0" smtClean="0"/>
                        <a:t>15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398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/>
                        <a:t>Количество обучающихся 6-17 лет, приступивших к выполнению нормативов испытаний ВФСК ГТО</a:t>
                      </a:r>
                      <a:endParaRPr sz="105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358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369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 dirty="0"/>
                        <a:t> </a:t>
                      </a:r>
                      <a:r>
                        <a:rPr lang="ru-RU" sz="1050" dirty="0" smtClean="0"/>
                        <a:t>371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869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sz="1050"/>
                        <a:t>Количество обучающихся 6-17 лет, выполнивших нормативы испытаний ВФСК ГТО</a:t>
                      </a:r>
                      <a:endParaRPr sz="105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35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/>
                          <a:ea typeface="Arial"/>
                          <a:cs typeface="Arial"/>
                        </a:rPr>
                        <a:t>75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/>
                        <a:t>-</a:t>
                      </a:r>
                      <a:r>
                        <a:rPr sz="1050" dirty="0"/>
                        <a:t> </a:t>
                      </a:r>
                      <a:endParaRPr sz="105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0" name="Picture 100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6"/>
              </a:ext>
            </a:extLst>
          </a:blip>
          <a:stretch/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6</TotalTime>
  <Words>270</Words>
  <Application>Microsoft Office PowerPoint</Application>
  <DocSecurity>0</DocSecurity>
  <PresentationFormat>Произвольный</PresentationFormat>
  <Paragraphs>87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Анна Сентябрева</cp:lastModifiedBy>
  <cp:revision>1</cp:revision>
  <dcterms:created xsi:type="dcterms:W3CDTF">2025-01-24T16:00:12Z</dcterms:created>
  <dcterms:modified xsi:type="dcterms:W3CDTF">2025-02-07T12:28:53Z</dcterms:modified>
</cp:coreProperties>
</file>