
<file path=[Content_Types].xml><?xml version="1.0" encoding="utf-8"?>
<Types xmlns="http://schemas.openxmlformats.org/package/2006/content-types"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2192000" cy="6858000"/>
  <p:notesSz cx="6858000" cy="12192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/>
        <a:schemeClr val="dk1"/>
      </a:tcTxStyle>
      <a:tcStyle>
        <a:tcBdr>
          <a:left>
            <a:ln w="12700">
              <a:solidFill>
                <a:schemeClr val="lt1"/>
              </a:solidFill>
              <a:prstDash val="solid"/>
            </a:ln>
          </a:left>
          <a:right>
            <a:ln w="12700">
              <a:solidFill>
                <a:schemeClr val="lt1"/>
              </a:solidFill>
              <a:prstDash val="solid"/>
            </a:ln>
          </a:right>
          <a:top>
            <a:ln w="12700">
              <a:solidFill>
                <a:schemeClr val="lt1"/>
              </a:solidFill>
              <a:prstDash val="solid"/>
            </a:ln>
          </a:top>
          <a:bottom>
            <a:ln w="12700">
              <a:solidFill>
                <a:schemeClr val="lt1"/>
              </a:solidFill>
              <a:prstDash val="solid"/>
            </a:ln>
          </a:bottom>
          <a:insideH>
            <a:ln w="12700">
              <a:solidFill>
                <a:schemeClr val="lt1"/>
              </a:solidFill>
              <a:prstDash val="solid"/>
            </a:ln>
          </a:insideH>
          <a:insideV>
            <a:ln w="12700">
              <a:solidFill>
                <a:schemeClr val="lt1"/>
              </a:solidFill>
              <a:prstDash val="solid"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/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/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/>
        <a:schemeClr val="lt1"/>
      </a:tcTxStyle>
      <a:tcStyle>
        <a:tcBdr>
          <a:top>
            <a:ln w="38100">
              <a:solidFill>
                <a:schemeClr val="lt1"/>
              </a:solidFill>
              <a:prstDash val="solid"/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/>
        <a:schemeClr val="lt1"/>
      </a:tcTxStyle>
      <a:tcStyle>
        <a:tcBdr>
          <a:bottom>
            <a:ln w="38100">
              <a:solidFill>
                <a:schemeClr val="lt1"/>
              </a:solidFill>
              <a:prstDash val="solid"/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57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Group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defPPr/>
            <a:lvl1pPr lvl="0" algn="ctr">
              <a:defRPr sz="6000"/>
            </a:lvl1pPr>
          </a:lstStyle>
          <a:p>
            <a:r>
              <a:t>Образец заголовка</a:t>
            </a:r>
          </a:p>
        </p:txBody>
      </p:sp>
      <p:sp>
        <p:nvSpPr>
          <p:cNvPr id="30" name="Shape 30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defPPr/>
            <a:lvl1pPr marL="0" lvl="0" indent="0" algn="ctr">
              <a:buNone/>
              <a:defRPr sz="2400"/>
            </a:lvl1pPr>
            <a:lvl2pPr marL="457200" lvl="1" indent="0" algn="ctr">
              <a:buNone/>
              <a:defRPr sz="2000"/>
            </a:lvl2pPr>
            <a:lvl3pPr marL="914400" lvl="2" indent="0" algn="ctr">
              <a:buNone/>
              <a:defRPr sz="1800"/>
            </a:lvl3pPr>
            <a:lvl4pPr marL="1371600" lvl="3" indent="0" algn="ctr">
              <a:buNone/>
              <a:defRPr sz="1600"/>
            </a:lvl4pPr>
            <a:lvl5pPr marL="1828800" lvl="4" indent="0" algn="ctr">
              <a:buNone/>
              <a:defRPr sz="1600"/>
            </a:lvl5pPr>
            <a:lvl6pPr marL="2286000" lvl="5" indent="0" algn="ctr">
              <a:buNone/>
              <a:defRPr sz="1600"/>
            </a:lvl6pPr>
            <a:lvl7pPr marL="2743200" lvl="6" indent="0" algn="ctr">
              <a:buNone/>
              <a:defRPr sz="1600"/>
            </a:lvl7pPr>
            <a:lvl8pPr marL="3200400" lvl="7" indent="0" algn="ctr">
              <a:buNone/>
              <a:defRPr sz="1600"/>
            </a:lvl8pPr>
            <a:lvl9pPr marL="3657600" lvl="8" indent="0" algn="ctr">
              <a:buNone/>
              <a:defRPr sz="1600"/>
            </a:lvl9pPr>
          </a:lstStyle>
          <a:p>
            <a:r>
              <a:t>Образец подзаголовка</a:t>
            </a:r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31.01.2025</a:t>
            </a:r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Group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eaVert"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63" name="Shape 63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31.01.2025</a:t>
            </a:r>
          </a:p>
        </p:txBody>
      </p:sp>
      <p:sp>
        <p:nvSpPr>
          <p:cNvPr id="64" name="Shape 64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Group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title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id="72" name="Shape 72"/>
          <p:cNvSpPr txBox="1">
            <a:spLocks noGrp="1"/>
          </p:cNvSpPr>
          <p:nvPr>
            <p:ph type="body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73" name="Shape 73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31.01.2025</a:t>
            </a:r>
          </a:p>
        </p:txBody>
      </p:sp>
      <p:sp>
        <p:nvSpPr>
          <p:cNvPr id="74" name="Shape 74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Group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31.01.2025</a:t>
            </a:r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Title and Subtitle">
    <p:spTree>
      <p:nvGrpSpPr>
        <p:cNvPr id="1" name="Group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defPPr/>
            <a:lvl1pPr lvl="0">
              <a:defRPr sz="6000"/>
            </a:lvl1pPr>
          </a:lstStyle>
          <a:p>
            <a:r>
              <a:t>Образец заголовка</a:t>
            </a:r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defPPr/>
            <a:lvl1pPr marL="0" lv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lvl="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lvl="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lvl="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lvl="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lvl="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lvl="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lvl="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lvl="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id="43" name="Shape 43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31.01.2025</a:t>
            </a:r>
          </a:p>
        </p:txBody>
      </p:sp>
      <p:sp>
        <p:nvSpPr>
          <p:cNvPr id="44" name="Shape 44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Slide Title">
    <p:spTree>
      <p:nvGrpSpPr>
        <p:cNvPr id="1" name="Group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id="9" name="Shape 9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31.01.2025</a:t>
            </a:r>
          </a:p>
        </p:txBody>
      </p:sp>
      <p:sp>
        <p:nvSpPr>
          <p:cNvPr id="10" name="Shape 10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itle and Two Columns">
    <p:spTree>
      <p:nvGrpSpPr>
        <p:cNvPr id="1" name="Group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24" name="Shape 24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31.01.2025</a:t>
            </a:r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Group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31.01.2025</a:t>
            </a:r>
          </a:p>
        </p:txBody>
      </p:sp>
      <p:sp>
        <p:nvSpPr>
          <p:cNvPr id="68" name="Shape 68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Group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2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id="14" name="Shape 14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1"/>
          </a:xfrm>
          <a:prstGeom prst="rect">
            <a:avLst/>
          </a:prstGeom>
        </p:spPr>
        <p:txBody>
          <a:bodyPr anchor="b"/>
          <a:lstStyle>
            <a:defPPr/>
            <a:lvl1pPr marL="0" lvl="0" indent="0">
              <a:buNone/>
              <a:defRPr sz="2400" b="1"/>
            </a:lvl1pPr>
            <a:lvl2pPr marL="457200" lvl="1" indent="0">
              <a:buNone/>
              <a:defRPr sz="2000" b="1"/>
            </a:lvl2pPr>
            <a:lvl3pPr marL="914400" lvl="2" indent="0">
              <a:buNone/>
              <a:defRPr sz="1800" b="1"/>
            </a:lvl3pPr>
            <a:lvl4pPr marL="1371600" lvl="3" indent="0">
              <a:buNone/>
              <a:defRPr sz="1600" b="1"/>
            </a:lvl4pPr>
            <a:lvl5pPr marL="1828800" lvl="4" indent="0">
              <a:buNone/>
              <a:defRPr sz="1600" b="1"/>
            </a:lvl5pPr>
            <a:lvl6pPr marL="2286000" lvl="5" indent="0">
              <a:buNone/>
              <a:defRPr sz="1600" b="1"/>
            </a:lvl6pPr>
            <a:lvl7pPr marL="2743200" lvl="6" indent="0">
              <a:buNone/>
              <a:defRPr sz="1600" b="1"/>
            </a:lvl7pPr>
            <a:lvl8pPr marL="3200400" lvl="7" indent="0">
              <a:buNone/>
              <a:defRPr sz="1600" b="1"/>
            </a:lvl8pPr>
            <a:lvl9pPr marL="3657600" lvl="8" indent="0">
              <a:buNone/>
              <a:defRPr sz="1600" b="1"/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id="15" name="Shape 15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16" name="Shape 1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7" cy="823911"/>
          </a:xfrm>
          <a:prstGeom prst="rect">
            <a:avLst/>
          </a:prstGeom>
        </p:spPr>
        <p:txBody>
          <a:bodyPr anchor="b"/>
          <a:lstStyle>
            <a:defPPr/>
            <a:lvl1pPr marL="0" lvl="0" indent="0">
              <a:buNone/>
              <a:defRPr sz="2400" b="1"/>
            </a:lvl1pPr>
            <a:lvl2pPr marL="457200" lvl="1" indent="0">
              <a:buNone/>
              <a:defRPr sz="2000" b="1"/>
            </a:lvl2pPr>
            <a:lvl3pPr marL="914400" lvl="2" indent="0">
              <a:buNone/>
              <a:defRPr sz="1800" b="1"/>
            </a:lvl3pPr>
            <a:lvl4pPr marL="1371600" lvl="3" indent="0">
              <a:buNone/>
              <a:defRPr sz="1600" b="1"/>
            </a:lvl4pPr>
            <a:lvl5pPr marL="1828800" lvl="4" indent="0">
              <a:buNone/>
              <a:defRPr sz="1600" b="1"/>
            </a:lvl5pPr>
            <a:lvl6pPr marL="2286000" lvl="5" indent="0">
              <a:buNone/>
              <a:defRPr sz="1600" b="1"/>
            </a:lvl6pPr>
            <a:lvl7pPr marL="2743200" lvl="6" indent="0">
              <a:buNone/>
              <a:defRPr sz="1600" b="1"/>
            </a:lvl7pPr>
            <a:lvl8pPr marL="3200400" lvl="7" indent="0">
              <a:buNone/>
              <a:defRPr sz="1600" b="1"/>
            </a:lvl8pPr>
            <a:lvl9pPr marL="3657600" lvl="8" indent="0">
              <a:buNone/>
              <a:defRPr sz="1600" b="1"/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id="17" name="Shape 1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7" cy="3684588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18" name="Shape 18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31.01.2025</a:t>
            </a:r>
          </a:p>
        </p:txBody>
      </p:sp>
      <p:sp>
        <p:nvSpPr>
          <p:cNvPr id="19" name="Shape 19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Title, Text and Object">
    <p:spTree>
      <p:nvGrpSpPr>
        <p:cNvPr id="1" name="Group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defPPr/>
            <a:lvl1pPr lvl="0">
              <a:defRPr sz="3200"/>
            </a:lvl1pPr>
          </a:lstStyle>
          <a:p>
            <a:r>
              <a:t>Образец заголовка</a:t>
            </a:r>
          </a:p>
        </p:txBody>
      </p:sp>
      <p:sp>
        <p:nvSpPr>
          <p:cNvPr id="48" name="Shape 48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199" cy="4873625"/>
          </a:xfrm>
          <a:prstGeom prst="rect">
            <a:avLst/>
          </a:prstGeom>
        </p:spPr>
        <p:txBody>
          <a:bodyPr/>
          <a:lstStyle>
            <a:defPPr/>
            <a:lvl1pPr lvl="0">
              <a:defRPr sz="3200"/>
            </a:lvl1pPr>
            <a:lvl2pPr lvl="1">
              <a:defRPr sz="2800"/>
            </a:lvl2pPr>
            <a:lvl3pPr lvl="2">
              <a:defRPr sz="2400"/>
            </a:lvl3pPr>
            <a:lvl4pPr lvl="3">
              <a:defRPr sz="2000"/>
            </a:lvl4pPr>
            <a:lvl5pPr lvl="4">
              <a:defRPr sz="2000"/>
            </a:lvl5pPr>
            <a:lvl6pPr lvl="5">
              <a:defRPr sz="2000"/>
            </a:lvl6pPr>
            <a:lvl7pPr lvl="6">
              <a:defRPr sz="2000"/>
            </a:lvl7pPr>
            <a:lvl8pPr lvl="7">
              <a:defRPr sz="2000"/>
            </a:lvl8pPr>
            <a:lvl9pPr lvl="8">
              <a:defRPr sz="2000"/>
            </a:lvl9pPr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49" name="Shape 4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defPPr/>
            <a:lvl1pPr marL="0" lvl="0" indent="0">
              <a:buNone/>
              <a:defRPr sz="1600"/>
            </a:lvl1pPr>
            <a:lvl2pPr marL="457200" lvl="1" indent="0">
              <a:buNone/>
              <a:defRPr sz="1400"/>
            </a:lvl2pPr>
            <a:lvl3pPr marL="914400" lvl="2" indent="0">
              <a:buNone/>
              <a:defRPr sz="1200"/>
            </a:lvl3pPr>
            <a:lvl4pPr marL="1371600" lvl="3" indent="0">
              <a:buNone/>
              <a:defRPr sz="1000"/>
            </a:lvl4pPr>
            <a:lvl5pPr marL="1828800" lvl="4" indent="0">
              <a:buNone/>
              <a:defRPr sz="1000"/>
            </a:lvl5pPr>
            <a:lvl6pPr marL="2286000" lvl="5" indent="0">
              <a:buNone/>
              <a:defRPr sz="1000"/>
            </a:lvl6pPr>
            <a:lvl7pPr marL="2743200" lvl="6" indent="0">
              <a:buNone/>
              <a:defRPr sz="1000"/>
            </a:lvl7pPr>
            <a:lvl8pPr marL="3200400" lvl="7" indent="0">
              <a:buNone/>
              <a:defRPr sz="1000"/>
            </a:lvl8pPr>
            <a:lvl9pPr marL="3657600" lvl="8" indent="0">
              <a:buNone/>
              <a:defRPr sz="1000"/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id="50" name="Shape 50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31.01.2025</a:t>
            </a:r>
          </a:p>
        </p:txBody>
      </p:sp>
      <p:sp>
        <p:nvSpPr>
          <p:cNvPr id="51" name="Shape 51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Title and Picture">
    <p:spTree>
      <p:nvGrpSpPr>
        <p:cNvPr id="1" name="Group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defPPr/>
            <a:lvl1pPr lvl="0">
              <a:defRPr sz="3200"/>
            </a:lvl1pPr>
          </a:lstStyle>
          <a:p>
            <a:r>
              <a:t>Образец заголовка</a:t>
            </a:r>
          </a:p>
        </p:txBody>
      </p:sp>
      <p:sp>
        <p:nvSpPr>
          <p:cNvPr id="55" name="Shape 55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199" cy="4873625"/>
          </a:xfrm>
          <a:prstGeom prst="rect">
            <a:avLst/>
          </a:prstGeom>
        </p:spPr>
        <p:txBody>
          <a:bodyPr/>
          <a:lstStyle>
            <a:defPPr/>
            <a:lvl1pPr marL="0" lvl="0" indent="0">
              <a:buNone/>
              <a:defRPr sz="3200"/>
            </a:lvl1pPr>
            <a:lvl2pPr marL="457200" lvl="1" indent="0">
              <a:buNone/>
              <a:defRPr sz="2800"/>
            </a:lvl2pPr>
            <a:lvl3pPr marL="914400" lvl="2" indent="0">
              <a:buNone/>
              <a:defRPr sz="2400"/>
            </a:lvl3pPr>
            <a:lvl4pPr marL="1371600" lvl="3" indent="0">
              <a:buNone/>
              <a:defRPr sz="2000"/>
            </a:lvl4pPr>
            <a:lvl5pPr marL="1828800" lvl="4" indent="0">
              <a:buNone/>
              <a:defRPr sz="2000"/>
            </a:lvl5pPr>
            <a:lvl6pPr marL="2286000" lvl="5" indent="0">
              <a:buNone/>
              <a:defRPr sz="2000"/>
            </a:lvl6pPr>
            <a:lvl7pPr marL="2743200" lvl="6" indent="0">
              <a:buNone/>
              <a:defRPr sz="2000"/>
            </a:lvl7pPr>
            <a:lvl8pPr marL="3200400" lvl="7" indent="0">
              <a:buNone/>
              <a:defRPr sz="2000"/>
            </a:lvl8pPr>
            <a:lvl9pPr marL="3657600" lvl="8" indent="0">
              <a:buNone/>
              <a:defRPr sz="2000"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defPPr/>
            <a:lvl1pPr marL="0" lvl="0" indent="0">
              <a:buNone/>
              <a:defRPr sz="1600"/>
            </a:lvl1pPr>
            <a:lvl2pPr marL="457200" lvl="1" indent="0">
              <a:buNone/>
              <a:defRPr sz="1400"/>
            </a:lvl2pPr>
            <a:lvl3pPr marL="914400" lvl="2" indent="0">
              <a:buNone/>
              <a:defRPr sz="1200"/>
            </a:lvl3pPr>
            <a:lvl4pPr marL="1371600" lvl="3" indent="0">
              <a:buNone/>
              <a:defRPr sz="1000"/>
            </a:lvl4pPr>
            <a:lvl5pPr marL="1828800" lvl="4" indent="0">
              <a:buNone/>
              <a:defRPr sz="1000"/>
            </a:lvl5pPr>
            <a:lvl6pPr marL="2286000" lvl="5" indent="0">
              <a:buNone/>
              <a:defRPr sz="1000"/>
            </a:lvl6pPr>
            <a:lvl7pPr marL="2743200" lvl="6" indent="0">
              <a:buNone/>
              <a:defRPr sz="1000"/>
            </a:lvl7pPr>
            <a:lvl8pPr marL="3200400" lvl="7" indent="0">
              <a:buNone/>
              <a:defRPr sz="1000"/>
            </a:lvl8pPr>
            <a:lvl9pPr marL="3657600" lvl="8" indent="0">
              <a:buNone/>
              <a:defRPr sz="1000"/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id="57" name="Shape 57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31.01.2025</a:t>
            </a:r>
          </a:p>
        </p:txBody>
      </p:sp>
      <p:sp>
        <p:nvSpPr>
          <p:cNvPr id="58" name="Shape 58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Group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lstStyle/>
          <a:p>
            <a:r>
              <a:t>Образец заголовка</a:t>
            </a:r>
          </a:p>
        </p:txBody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>
            <a:normAutofit/>
          </a:bodyPr>
          <a:lstStyle/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4" name="Shape 4"/>
          <p:cNvSpPr txBox="1">
            <a:spLocks noGrp="1"/>
          </p:cNvSpPr>
          <p:nvPr>
            <p:ph type="dt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/>
            <a:lvl1pPr marL="0" lvl="0" indent="0"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t>31.01.2025</a:t>
            </a:r>
          </a:p>
        </p:txBody>
      </p:sp>
      <p:sp>
        <p:nvSpPr>
          <p:cNvPr id="5" name="Shape 5"/>
          <p:cNvSpPr txBox="1">
            <a:spLocks noGrp="1"/>
          </p:cNvSpPr>
          <p:nvPr>
            <p:ph type="ft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/>
            <a:lvl1pPr marL="0" lvl="0" indent="0" algn="ctr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sldNum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/>
            <a:lvl1pPr marL="0" lvl="0" indent="0"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t>‹#›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defPPr/>
      <a:lvl1pPr lvl="0" algn="l">
        <a:lnSpc>
          <a:spcPct val="90000"/>
        </a:lnSpc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defPPr/>
      <a:lvl1pPr marL="228600" lvl="0" indent="-228600" algn="l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lvl="1" indent="-228600" algn="l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/>
      <a:lvl1pPr marL="0" lvl="0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2.svg"/><Relationship Id="rId2" Type="http://schemas.openxmlformats.org/officeDocument/2006/relationships/image" Target="../media/1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5.svg"/><Relationship Id="rId5" Type="http://schemas.openxmlformats.org/officeDocument/2006/relationships/image" Target="../media/4.svg"/><Relationship Id="rId4" Type="http://schemas.openxmlformats.org/officeDocument/2006/relationships/image" Target="../media/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/>
          <p:nvPr/>
        </p:nvSpPr>
        <p:spPr>
          <a:xfrm>
            <a:off x="5752221" y="540585"/>
            <a:ext cx="6346736" cy="215480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8" name="Shape 78"/>
          <p:cNvSpPr/>
          <p:nvPr/>
        </p:nvSpPr>
        <p:spPr>
          <a:xfrm>
            <a:off x="135924" y="564723"/>
            <a:ext cx="5555005" cy="215481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9" name="Shape 79"/>
          <p:cNvSpPr txBox="1"/>
          <p:nvPr/>
        </p:nvSpPr>
        <p:spPr>
          <a:xfrm>
            <a:off x="708523" y="588878"/>
            <a:ext cx="4730943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l"/>
            <a:r>
              <a:rPr sz="1400" i="1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Год</a:t>
            </a:r>
            <a:r>
              <a:rPr sz="1400" i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400" i="1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создания</a:t>
            </a:r>
            <a:r>
              <a:rPr sz="1400" i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ШСК </a:t>
            </a:r>
            <a:r>
              <a:rPr sz="1600" i="1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___</a:t>
            </a:r>
            <a:r>
              <a:rPr lang="ru-RU" sz="1600" i="1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2016</a:t>
            </a:r>
            <a:r>
              <a:rPr sz="1600" i="1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___</a:t>
            </a:r>
            <a:endParaRPr sz="16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0" name="Shape 80"/>
          <p:cNvSpPr/>
          <p:nvPr/>
        </p:nvSpPr>
        <p:spPr>
          <a:xfrm>
            <a:off x="135924" y="2803311"/>
            <a:ext cx="5861764" cy="112861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1" name="Shape 81"/>
          <p:cNvSpPr/>
          <p:nvPr/>
        </p:nvSpPr>
        <p:spPr>
          <a:xfrm>
            <a:off x="6154483" y="2781869"/>
            <a:ext cx="6135140" cy="403400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2" name="Shape 82"/>
          <p:cNvSpPr/>
          <p:nvPr/>
        </p:nvSpPr>
        <p:spPr>
          <a:xfrm>
            <a:off x="68099" y="3996875"/>
            <a:ext cx="6013621" cy="269169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txBody>
          <a:bodyPr lIns="91440" tIns="45720" rIns="91440" bIns="45720" anchor="ctr"/>
          <a:lstStyle/>
          <a:p>
            <a:pPr marL="0" indent="0" algn="ctr"/>
            <a:endParaRPr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3" name="Shape 83"/>
          <p:cNvSpPr txBox="1"/>
          <p:nvPr/>
        </p:nvSpPr>
        <p:spPr>
          <a:xfrm>
            <a:off x="2177838" y="130418"/>
            <a:ext cx="8012579" cy="34009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indent="449580" algn="ctr">
              <a:lnSpc>
                <a:spcPct val="115000"/>
              </a:lnSpc>
            </a:pPr>
            <a:r>
              <a:rPr sz="1400" b="1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Школьный</a:t>
            </a:r>
            <a:r>
              <a:rPr sz="14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400" b="1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спортивный</a:t>
            </a:r>
            <a:r>
              <a:rPr sz="14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400" b="1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клуб</a:t>
            </a:r>
            <a:r>
              <a:rPr sz="14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400" b="1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______________________</a:t>
            </a:r>
            <a:r>
              <a:rPr lang="ru-RU" sz="1400" b="1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ТРИУМФ</a:t>
            </a:r>
            <a:r>
              <a:rPr sz="1400" b="1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________________________</a:t>
            </a:r>
            <a:endParaRPr sz="1400" b="1" dirty="0">
              <a:solidFill>
                <a:schemeClr val="tx1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84" name="Shape 84"/>
          <p:cNvSpPr/>
          <p:nvPr/>
        </p:nvSpPr>
        <p:spPr>
          <a:xfrm>
            <a:off x="321276" y="447177"/>
            <a:ext cx="1162358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rgbClr r="0" g="0" b="0"/>
          </a:effectRef>
          <a:fontRef idx="none"/>
        </p:style>
      </p:sp>
      <p:sp>
        <p:nvSpPr>
          <p:cNvPr id="85" name="Shape 85"/>
          <p:cNvSpPr txBox="1"/>
          <p:nvPr/>
        </p:nvSpPr>
        <p:spPr>
          <a:xfrm>
            <a:off x="4547929" y="42121"/>
            <a:ext cx="2285999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l"/>
            <a:r>
              <a:rPr sz="18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</a:t>
            </a:r>
          </a:p>
        </p:txBody>
      </p:sp>
      <p:pic>
        <p:nvPicPr>
          <p:cNvPr id="87" name="Picture 87"/>
          <p:cNvPicPr/>
          <p:nvPr/>
        </p:nvPicPr>
        <p:blipFill>
          <a:blip>
            <a:extLst>
              <a:ext uri="{96DAC541-7B7A-43D3-8B79-37D633B846F1}">
                <asvg:svgBlip xmlns:xm="http://schemas.microsoft.com/office/excel/2006/main" xmlns:xdr="http://schemas.openxmlformats.org/drawingml/2006/spreadsheetDrawing" xmlns:x14="http://schemas.microsoft.com/office/spreadsheetml/2009/9/main" xmlns:x12ac="http://schemas.microsoft.com/office/spreadsheetml/2011/1/ac" xmlns:x="urn:schemas-microsoft-com:office:excel" xmlns:wps="http://schemas.microsoft.com/office/word/2010/wordprocessingShape" xmlns:wpg="http://schemas.microsoft.com/office/word/2010/wordprocessingGroup" xmlns:wp="http://schemas.openxmlformats.org/drawingml/2006/wordprocessingDrawing" xmlns:w15="http://schemas.microsoft.com/office/word/2012/wordml" xmlns:w14="http://schemas.microsoft.com/office/word/2010/wordml" xmlns:w10="urn:schemas-microsoft-com:office:word" xmlns:w="http://schemas.openxmlformats.org/wordprocessingml/2006/main" xmlns:v="urn:schemas-microsoft-com:vml" xmlns:sl="http://schemas.openxmlformats.org/schemaLibrary/2006/main" xmlns:s="http://schemas.openxmlformats.org/officeDocument/2006/sharedTypes" xmlns:pic="http://schemas.openxmlformats.org/drawingml/2006/picture" xmlns:o="urn:schemas-microsoft-com:office:office" xmlns:mc="http://schemas.openxmlformats.org/markup-compatibility/2006" xmlns:m="http://schemas.openxmlformats.org/officeDocument/2006/math" xmlns:co-ooxml="http://ncloudtech.com/ooxml" xmlns:co="http://ncloudtech.com" xmlns:c="http://schemas.openxmlformats.org/drawingml/2006/chart" xmlns:asvg="http://schemas.microsoft.com/office/drawing/2016/SVG/main" xmlns:a15="http://schemas.microsoft.com/office/drawing/2012/main" xmlns="" r:embed="rId2"/>
              </a:ext>
            </a:extLst>
          </a:blip>
          <a:stretch/>
        </p:blipFill>
        <p:spPr>
          <a:xfrm>
            <a:off x="6154483" y="4558046"/>
            <a:ext cx="646754" cy="646755"/>
          </a:xfrm>
          <a:prstGeom prst="rect">
            <a:avLst/>
          </a:prstGeom>
        </p:spPr>
      </p:pic>
      <p:pic>
        <p:nvPicPr>
          <p:cNvPr id="89" name="Picture 89"/>
          <p:cNvPicPr/>
          <p:nvPr/>
        </p:nvPicPr>
        <p:blipFill>
          <a:blip>
            <a:extLst>
              <a:ext uri="{96DAC541-7B7A-43D3-8B79-37D633B846F1}">
                <asvg:svgBlip xmlns:xm="http://schemas.microsoft.com/office/excel/2006/main" xmlns:xdr="http://schemas.openxmlformats.org/drawingml/2006/spreadsheetDrawing" xmlns:x14="http://schemas.microsoft.com/office/spreadsheetml/2009/9/main" xmlns:x12ac="http://schemas.microsoft.com/office/spreadsheetml/2011/1/ac" xmlns:x="urn:schemas-microsoft-com:office:excel" xmlns:wps="http://schemas.microsoft.com/office/word/2010/wordprocessingShape" xmlns:wpg="http://schemas.microsoft.com/office/word/2010/wordprocessingGroup" xmlns:wp="http://schemas.openxmlformats.org/drawingml/2006/wordprocessingDrawing" xmlns:w15="http://schemas.microsoft.com/office/word/2012/wordml" xmlns:w14="http://schemas.microsoft.com/office/word/2010/wordml" xmlns:w10="urn:schemas-microsoft-com:office:word" xmlns:w="http://schemas.openxmlformats.org/wordprocessingml/2006/main" xmlns:v="urn:schemas-microsoft-com:vml" xmlns:sl="http://schemas.openxmlformats.org/schemaLibrary/2006/main" xmlns:s="http://schemas.openxmlformats.org/officeDocument/2006/sharedTypes" xmlns:pic="http://schemas.openxmlformats.org/drawingml/2006/picture" xmlns:o="urn:schemas-microsoft-com:office:office" xmlns:mc="http://schemas.openxmlformats.org/markup-compatibility/2006" xmlns:m="http://schemas.openxmlformats.org/officeDocument/2006/math" xmlns:co-ooxml="http://ncloudtech.com/ooxml" xmlns:co="http://ncloudtech.com" xmlns:c="http://schemas.openxmlformats.org/drawingml/2006/chart" xmlns:asvg="http://schemas.microsoft.com/office/drawing/2016/SVG/main" xmlns:a15="http://schemas.microsoft.com/office/drawing/2012/main" xmlns="" r:embed="rId3"/>
              </a:ext>
            </a:extLst>
          </a:blip>
          <a:stretch/>
        </p:blipFill>
        <p:spPr>
          <a:xfrm>
            <a:off x="135830" y="2864094"/>
            <a:ext cx="548459" cy="548458"/>
          </a:xfrm>
          <a:prstGeom prst="rect">
            <a:avLst/>
          </a:prstGeom>
        </p:spPr>
      </p:pic>
      <p:pic>
        <p:nvPicPr>
          <p:cNvPr id="91" name="Picture 91"/>
          <p:cNvPicPr/>
          <p:nvPr/>
        </p:nvPicPr>
        <p:blipFill>
          <a:blip>
            <a:extLst>
              <a:ext uri="{96DAC541-7B7A-43D3-8B79-37D633B846F1}">
                <asvg:svgBlip xmlns:xm="http://schemas.microsoft.com/office/excel/2006/main" xmlns:xdr="http://schemas.openxmlformats.org/drawingml/2006/spreadsheetDrawing" xmlns:x14="http://schemas.microsoft.com/office/spreadsheetml/2009/9/main" xmlns:x12ac="http://schemas.microsoft.com/office/spreadsheetml/2011/1/ac" xmlns:x="urn:schemas-microsoft-com:office:excel" xmlns:wps="http://schemas.microsoft.com/office/word/2010/wordprocessingShape" xmlns:wpg="http://schemas.microsoft.com/office/word/2010/wordprocessingGroup" xmlns:wp="http://schemas.openxmlformats.org/drawingml/2006/wordprocessingDrawing" xmlns:w15="http://schemas.microsoft.com/office/word/2012/wordml" xmlns:w14="http://schemas.microsoft.com/office/word/2010/wordml" xmlns:w10="urn:schemas-microsoft-com:office:word" xmlns:w="http://schemas.openxmlformats.org/wordprocessingml/2006/main" xmlns:v="urn:schemas-microsoft-com:vml" xmlns:sl="http://schemas.openxmlformats.org/schemaLibrary/2006/main" xmlns:s="http://schemas.openxmlformats.org/officeDocument/2006/sharedTypes" xmlns:pic="http://schemas.openxmlformats.org/drawingml/2006/picture" xmlns:o="urn:schemas-microsoft-com:office:office" xmlns:mc="http://schemas.openxmlformats.org/markup-compatibility/2006" xmlns:m="http://schemas.openxmlformats.org/officeDocument/2006/math" xmlns:co-ooxml="http://ncloudtech.com/ooxml" xmlns:co="http://ncloudtech.com" xmlns:c="http://schemas.openxmlformats.org/drawingml/2006/chart" xmlns:asvg="http://schemas.microsoft.com/office/drawing/2016/SVG/main" xmlns:a15="http://schemas.microsoft.com/office/drawing/2012/main" xmlns="" r:embed="rId4"/>
              </a:ext>
            </a:extLst>
          </a:blip>
          <a:stretch/>
        </p:blipFill>
        <p:spPr>
          <a:xfrm>
            <a:off x="59172" y="5010909"/>
            <a:ext cx="576961" cy="576960"/>
          </a:xfrm>
          <a:prstGeom prst="rect">
            <a:avLst/>
          </a:prstGeom>
        </p:spPr>
      </p:pic>
      <p:pic>
        <p:nvPicPr>
          <p:cNvPr id="93" name="Picture 93"/>
          <p:cNvPicPr/>
          <p:nvPr/>
        </p:nvPicPr>
        <p:blipFill>
          <a:blip>
            <a:extLst>
              <a:ext uri="{96DAC541-7B7A-43D3-8B79-37D633B846F1}">
                <asvg:svgBlip xmlns:xm="http://schemas.microsoft.com/office/excel/2006/main" xmlns:xdr="http://schemas.openxmlformats.org/drawingml/2006/spreadsheetDrawing" xmlns:x14="http://schemas.microsoft.com/office/spreadsheetml/2009/9/main" xmlns:x12ac="http://schemas.microsoft.com/office/spreadsheetml/2011/1/ac" xmlns:x="urn:schemas-microsoft-com:office:excel" xmlns:wps="http://schemas.microsoft.com/office/word/2010/wordprocessingShape" xmlns:wpg="http://schemas.microsoft.com/office/word/2010/wordprocessingGroup" xmlns:wp="http://schemas.openxmlformats.org/drawingml/2006/wordprocessingDrawing" xmlns:w15="http://schemas.microsoft.com/office/word/2012/wordml" xmlns:w14="http://schemas.microsoft.com/office/word/2010/wordml" xmlns:w10="urn:schemas-microsoft-com:office:word" xmlns:w="http://schemas.openxmlformats.org/wordprocessingml/2006/main" xmlns:v="urn:schemas-microsoft-com:vml" xmlns:sl="http://schemas.openxmlformats.org/schemaLibrary/2006/main" xmlns:s="http://schemas.openxmlformats.org/officeDocument/2006/sharedTypes" xmlns:pic="http://schemas.openxmlformats.org/drawingml/2006/picture" xmlns:o="urn:schemas-microsoft-com:office:office" xmlns:mc="http://schemas.openxmlformats.org/markup-compatibility/2006" xmlns:m="http://schemas.openxmlformats.org/officeDocument/2006/math" xmlns:co-ooxml="http://ncloudtech.com/ooxml" xmlns:co="http://ncloudtech.com" xmlns:c="http://schemas.openxmlformats.org/drawingml/2006/chart" xmlns:asvg="http://schemas.microsoft.com/office/drawing/2016/SVG/main" xmlns:a15="http://schemas.microsoft.com/office/drawing/2012/main" xmlns="" r:embed="rId5"/>
              </a:ext>
            </a:extLst>
          </a:blip>
          <a:stretch/>
        </p:blipFill>
        <p:spPr>
          <a:xfrm>
            <a:off x="5749687" y="1427073"/>
            <a:ext cx="566053" cy="566054"/>
          </a:xfrm>
          <a:prstGeom prst="rect">
            <a:avLst/>
          </a:prstGeom>
        </p:spPr>
      </p:pic>
      <p:graphicFrame>
        <p:nvGraphicFramePr>
          <p:cNvPr id="94" name="Table 94"/>
          <p:cNvGraphicFramePr/>
          <p:nvPr>
            <p:extLst>
              <p:ext uri="{D42A27DB-BD31-4B8C-83A1-F6EECF244321}">
                <p14:modId xmlns:p14="http://schemas.microsoft.com/office/powerpoint/2010/main" val="2265990656"/>
              </p:ext>
            </p:extLst>
          </p:nvPr>
        </p:nvGraphicFramePr>
        <p:xfrm>
          <a:off x="321275" y="914530"/>
          <a:ext cx="5287438" cy="182140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1376"/>
                <a:gridCol w="4386062"/>
              </a:tblGrid>
              <a:tr h="302898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sz="11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200" i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Виды спорта, развиваемые в ШСК</a:t>
                      </a:r>
                      <a:endParaRPr sz="120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02898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100">
                          <a:latin typeface="Arial"/>
                          <a:ea typeface="Arial"/>
                          <a:cs typeface="Arial"/>
                        </a:rPr>
                        <a:t>2022 год</a:t>
                      </a: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200" dirty="0"/>
                        <a:t> </a:t>
                      </a:r>
                      <a:r>
                        <a:rPr lang="ru-RU" sz="1200" dirty="0" smtClean="0"/>
                        <a:t>Волейбол,</a:t>
                      </a:r>
                      <a:r>
                        <a:rPr lang="ru-RU" sz="1200" baseline="0" dirty="0" smtClean="0"/>
                        <a:t> баскетбол, шахматы</a:t>
                      </a:r>
                      <a:endParaRPr sz="11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96611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100">
                          <a:latin typeface="Arial"/>
                          <a:ea typeface="Arial"/>
                          <a:cs typeface="Arial"/>
                        </a:rPr>
                        <a:t>2023 год</a:t>
                      </a: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200" dirty="0"/>
                        <a:t> </a:t>
                      </a:r>
                      <a:r>
                        <a:rPr lang="ru-RU" sz="1100" dirty="0" smtClean="0"/>
                        <a:t>Волейбол,</a:t>
                      </a:r>
                      <a:r>
                        <a:rPr lang="ru-RU" sz="1100" baseline="0" dirty="0" smtClean="0"/>
                        <a:t> баскетбол, шахматы</a:t>
                      </a:r>
                      <a:endParaRPr sz="11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57795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100">
                          <a:latin typeface="Arial"/>
                          <a:ea typeface="Arial"/>
                          <a:cs typeface="Arial"/>
                        </a:rPr>
                        <a:t>2024 год</a:t>
                      </a: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200" dirty="0"/>
                        <a:t> </a:t>
                      </a:r>
                      <a:r>
                        <a:rPr lang="ru-RU" sz="1100" dirty="0" smtClean="0"/>
                        <a:t>Волейбол,</a:t>
                      </a:r>
                      <a:r>
                        <a:rPr lang="ru-RU" sz="1100" baseline="0" dirty="0" smtClean="0"/>
                        <a:t> баскетбол, шахматы</a:t>
                      </a:r>
                      <a:endParaRPr sz="11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57795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000">
                          <a:latin typeface="Arial"/>
                          <a:ea typeface="Arial"/>
                          <a:cs typeface="Arial"/>
                        </a:rPr>
                        <a:t>Участие в проектах</a:t>
                      </a: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sz="11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5" name="Table 95"/>
          <p:cNvGraphicFramePr/>
          <p:nvPr>
            <p:extLst>
              <p:ext uri="{D42A27DB-BD31-4B8C-83A1-F6EECF244321}">
                <p14:modId xmlns:p14="http://schemas.microsoft.com/office/powerpoint/2010/main" val="3031583731"/>
              </p:ext>
            </p:extLst>
          </p:nvPr>
        </p:nvGraphicFramePr>
        <p:xfrm>
          <a:off x="708523" y="2870215"/>
          <a:ext cx="5133477" cy="100031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75415"/>
                <a:gridCol w="704533"/>
                <a:gridCol w="676904"/>
                <a:gridCol w="676625"/>
              </a:tblGrid>
              <a:tr h="0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400" i="1" dirty="0" err="1">
                          <a:latin typeface="Times New Roman"/>
                          <a:ea typeface="Times New Roman"/>
                          <a:cs typeface="Times New Roman"/>
                        </a:rPr>
                        <a:t>Педагоги</a:t>
                      </a:r>
                      <a:endParaRPr sz="1400" i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100">
                          <a:latin typeface="Arial"/>
                          <a:ea typeface="Arial"/>
                          <a:cs typeface="Arial"/>
                        </a:rPr>
                        <a:t>2022</a:t>
                      </a: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100">
                          <a:latin typeface="Arial"/>
                          <a:ea typeface="Arial"/>
                          <a:cs typeface="Arial"/>
                        </a:rPr>
                        <a:t>2023</a:t>
                      </a: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100">
                          <a:latin typeface="Arial"/>
                          <a:ea typeface="Arial"/>
                          <a:cs typeface="Arial"/>
                        </a:rPr>
                        <a:t>2024</a:t>
                      </a: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81946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000"/>
                        <a:t>Количество учителей ФК в школе</a:t>
                      </a:r>
                      <a:endParaRPr sz="100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200" dirty="0"/>
                        <a:t> </a:t>
                      </a:r>
                      <a:r>
                        <a:rPr lang="ru-RU" sz="1200" dirty="0" smtClean="0"/>
                        <a:t>2</a:t>
                      </a:r>
                      <a:endParaRPr sz="11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Arial"/>
                          <a:ea typeface="Arial"/>
                          <a:cs typeface="Arial"/>
                        </a:rPr>
                        <a:t>2</a:t>
                      </a:r>
                      <a:endParaRPr sz="11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Arial"/>
                          <a:ea typeface="Arial"/>
                          <a:cs typeface="Arial"/>
                        </a:rPr>
                        <a:t>2</a:t>
                      </a:r>
                      <a:endParaRPr sz="11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81946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000"/>
                        <a:t>Количество педагогических работников в ШСК</a:t>
                      </a:r>
                      <a:endParaRPr sz="100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200" dirty="0"/>
                        <a:t> </a:t>
                      </a:r>
                      <a:r>
                        <a:rPr lang="ru-RU" sz="1200" dirty="0" smtClean="0"/>
                        <a:t>4</a:t>
                      </a:r>
                      <a:endParaRPr sz="11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Arial"/>
                          <a:ea typeface="Arial"/>
                          <a:cs typeface="Arial"/>
                        </a:rPr>
                        <a:t>4</a:t>
                      </a:r>
                      <a:endParaRPr sz="11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Arial"/>
                          <a:ea typeface="Arial"/>
                          <a:cs typeface="Arial"/>
                        </a:rPr>
                        <a:t>4</a:t>
                      </a:r>
                      <a:endParaRPr sz="11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6" name="Table 96"/>
          <p:cNvGraphicFramePr/>
          <p:nvPr>
            <p:extLst>
              <p:ext uri="{D42A27DB-BD31-4B8C-83A1-F6EECF244321}">
                <p14:modId xmlns:p14="http://schemas.microsoft.com/office/powerpoint/2010/main" val="3022785632"/>
              </p:ext>
            </p:extLst>
          </p:nvPr>
        </p:nvGraphicFramePr>
        <p:xfrm>
          <a:off x="6755663" y="2881325"/>
          <a:ext cx="5377165" cy="391198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94837"/>
                <a:gridCol w="609600"/>
                <a:gridCol w="647700"/>
                <a:gridCol w="525028"/>
              </a:tblGrid>
              <a:tr h="286379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400" i="1">
                          <a:latin typeface="Times New Roman"/>
                          <a:ea typeface="Times New Roman"/>
                          <a:cs typeface="Times New Roman"/>
                        </a:rPr>
                        <a:t>Обучающиеся</a:t>
                      </a: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100">
                          <a:latin typeface="Arial"/>
                          <a:ea typeface="Arial"/>
                          <a:cs typeface="Arial"/>
                        </a:rPr>
                        <a:t>2022</a:t>
                      </a: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100">
                          <a:latin typeface="Arial"/>
                          <a:ea typeface="Arial"/>
                          <a:cs typeface="Arial"/>
                        </a:rPr>
                        <a:t>2023</a:t>
                      </a: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100">
                          <a:latin typeface="Arial"/>
                          <a:ea typeface="Arial"/>
                          <a:cs typeface="Arial"/>
                        </a:rPr>
                        <a:t>2024</a:t>
                      </a: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35121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100"/>
                        <a:t>Количество обучающихся в общеобразовательной организации</a:t>
                      </a:r>
                      <a:endParaRPr sz="110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Arial"/>
                          <a:ea typeface="Arial"/>
                          <a:cs typeface="Arial"/>
                        </a:rPr>
                        <a:t>849</a:t>
                      </a:r>
                      <a:endParaRPr sz="11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Arial"/>
                          <a:ea typeface="Arial"/>
                          <a:cs typeface="Arial"/>
                        </a:rPr>
                        <a:t>847</a:t>
                      </a:r>
                      <a:endParaRPr sz="11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/>
                        <a:t>857</a:t>
                      </a:r>
                      <a:r>
                        <a:rPr sz="1100" dirty="0"/>
                        <a:t> </a:t>
                      </a:r>
                      <a:endParaRPr sz="11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61918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sz="1000">
                          <a:latin typeface="Arial"/>
                          <a:ea typeface="Arial"/>
                          <a:cs typeface="Arial"/>
                        </a:rPr>
                        <a:t>В т.ч. лиц с ОВЗ</a:t>
                      </a: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Arial"/>
                          <a:ea typeface="Arial"/>
                          <a:cs typeface="Arial"/>
                        </a:rPr>
                        <a:t>33</a:t>
                      </a:r>
                      <a:endParaRPr sz="11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Arial"/>
                          <a:ea typeface="Arial"/>
                          <a:cs typeface="Arial"/>
                        </a:rPr>
                        <a:t>45</a:t>
                      </a:r>
                      <a:endParaRPr sz="11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Arial"/>
                          <a:ea typeface="Arial"/>
                          <a:cs typeface="Arial"/>
                        </a:rPr>
                        <a:t>55</a:t>
                      </a:r>
                      <a:endParaRPr sz="11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sz="1100"/>
                        <a:t>Численность обучающихся, вовлеченных в занятия физической культурой и спортом в рамках  дополнительного образования</a:t>
                      </a:r>
                      <a:endParaRPr sz="110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Arial"/>
                          <a:ea typeface="Arial"/>
                          <a:cs typeface="Arial"/>
                        </a:rPr>
                        <a:t>120</a:t>
                      </a:r>
                      <a:endParaRPr sz="11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Arial"/>
                          <a:ea typeface="Arial"/>
                          <a:cs typeface="Arial"/>
                        </a:rPr>
                        <a:t>120</a:t>
                      </a:r>
                      <a:endParaRPr sz="11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/>
                        <a:t>120</a:t>
                      </a:r>
                      <a:r>
                        <a:rPr sz="1100" dirty="0"/>
                        <a:t> </a:t>
                      </a:r>
                      <a:endParaRPr sz="11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26738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000">
                          <a:latin typeface="Arial"/>
                          <a:ea typeface="Arial"/>
                          <a:cs typeface="Arial"/>
                        </a:rPr>
                        <a:t>В т.ч. лиц с ОВЗ</a:t>
                      </a: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Arial"/>
                          <a:ea typeface="Arial"/>
                          <a:cs typeface="Arial"/>
                        </a:rPr>
                        <a:t>5</a:t>
                      </a:r>
                      <a:endParaRPr sz="11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Arial"/>
                          <a:ea typeface="Arial"/>
                          <a:cs typeface="Arial"/>
                        </a:rPr>
                        <a:t>7</a:t>
                      </a:r>
                      <a:endParaRPr sz="11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/>
                        <a:t>6</a:t>
                      </a:r>
                      <a:r>
                        <a:rPr sz="1100" dirty="0"/>
                        <a:t> </a:t>
                      </a:r>
                      <a:endParaRPr sz="11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86379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sz="1100"/>
                        <a:t>Количество спортивно-массовых мероприятий, проведенных на школьном уровне</a:t>
                      </a:r>
                      <a:endParaRPr sz="110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Arial"/>
                          <a:ea typeface="Arial"/>
                          <a:cs typeface="Arial"/>
                        </a:rPr>
                        <a:t>11</a:t>
                      </a:r>
                      <a:endParaRPr sz="11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Arial"/>
                          <a:ea typeface="Arial"/>
                          <a:cs typeface="Arial"/>
                        </a:rPr>
                        <a:t>13</a:t>
                      </a:r>
                      <a:endParaRPr sz="11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Arial"/>
                          <a:ea typeface="Arial"/>
                          <a:cs typeface="Arial"/>
                        </a:rPr>
                        <a:t>12</a:t>
                      </a:r>
                      <a:endParaRPr sz="11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72393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100"/>
                        <a:t>Доля школьников, принявших участие в спортивно-массовых мероприятиях, проведенных на школьном уровне, от общего количества обучающихся в школе (один ребенок считается один раз)</a:t>
                      </a:r>
                      <a:endParaRPr sz="110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Arial"/>
                          <a:ea typeface="Arial"/>
                          <a:cs typeface="Arial"/>
                        </a:rPr>
                        <a:t>63%</a:t>
                      </a:r>
                      <a:endParaRPr sz="11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marR="0" indent="0" algn="l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Arial"/>
                          <a:ea typeface="Arial"/>
                          <a:cs typeface="Arial"/>
                        </a:rPr>
                        <a:t>69%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sz="11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marR="0" indent="0" algn="l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100" dirty="0"/>
                        <a:t> </a:t>
                      </a:r>
                      <a:r>
                        <a:rPr lang="ru-RU" sz="1100" dirty="0" smtClean="0">
                          <a:latin typeface="Arial"/>
                          <a:cs typeface="Arial"/>
                        </a:rPr>
                        <a:t>72</a:t>
                      </a:r>
                      <a:r>
                        <a:rPr lang="ru-RU" sz="1100" dirty="0" smtClean="0">
                          <a:latin typeface="Arial"/>
                          <a:ea typeface="Arial"/>
                          <a:cs typeface="Arial"/>
                        </a:rPr>
                        <a:t>%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sz="11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86379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100"/>
                        <a:t>в т.ч. лиц с ОВЗ</a:t>
                      </a:r>
                      <a:endParaRPr sz="110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Arial"/>
                          <a:ea typeface="Arial"/>
                          <a:cs typeface="Arial"/>
                        </a:rPr>
                        <a:t>4</a:t>
                      </a:r>
                      <a:endParaRPr sz="11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Arial"/>
                          <a:ea typeface="Arial"/>
                          <a:cs typeface="Arial"/>
                        </a:rPr>
                        <a:t>7</a:t>
                      </a:r>
                      <a:endParaRPr sz="11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/>
                        <a:t>9</a:t>
                      </a:r>
                      <a:r>
                        <a:rPr sz="1100" dirty="0"/>
                        <a:t> </a:t>
                      </a:r>
                      <a:endParaRPr sz="11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7" name="Table 97"/>
          <p:cNvGraphicFramePr/>
          <p:nvPr>
            <p:extLst>
              <p:ext uri="{D42A27DB-BD31-4B8C-83A1-F6EECF244321}">
                <p14:modId xmlns:p14="http://schemas.microsoft.com/office/powerpoint/2010/main" val="1059638806"/>
              </p:ext>
            </p:extLst>
          </p:nvPr>
        </p:nvGraphicFramePr>
        <p:xfrm>
          <a:off x="606957" y="4090211"/>
          <a:ext cx="5339335" cy="26663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33242"/>
                <a:gridCol w="609600"/>
                <a:gridCol w="640444"/>
                <a:gridCol w="556049"/>
              </a:tblGrid>
              <a:tr h="273616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sz="1400" i="1" dirty="0" err="1">
                          <a:latin typeface="Times New Roman"/>
                          <a:ea typeface="Times New Roman"/>
                          <a:cs typeface="Times New Roman"/>
                        </a:rPr>
                        <a:t>Спортивная</a:t>
                      </a:r>
                      <a:r>
                        <a:rPr sz="1400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sz="1400" i="1" dirty="0" err="1">
                          <a:latin typeface="Times New Roman"/>
                          <a:ea typeface="Times New Roman"/>
                          <a:cs typeface="Times New Roman"/>
                        </a:rPr>
                        <a:t>инфраструктура</a:t>
                      </a:r>
                      <a:r>
                        <a:rPr sz="1400" dirty="0"/>
                        <a:t> </a:t>
                      </a: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000">
                          <a:latin typeface="Arial"/>
                          <a:ea typeface="Arial"/>
                          <a:cs typeface="Arial"/>
                        </a:rPr>
                        <a:t>2022</a:t>
                      </a: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000">
                          <a:latin typeface="Arial"/>
                          <a:ea typeface="Arial"/>
                          <a:cs typeface="Arial"/>
                        </a:rPr>
                        <a:t>2023</a:t>
                      </a: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000">
                          <a:latin typeface="Arial"/>
                          <a:ea typeface="Arial"/>
                          <a:cs typeface="Arial"/>
                        </a:rPr>
                        <a:t>2024</a:t>
                      </a: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682168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000"/>
                        <a:t>Количество объектов спортивной инфраструктуры, находящихся в оперативном управлении школы (спортивные залы, открытые площадки, лыжные трассы, стадионы, бассейны и т.д.)</a:t>
                      </a:r>
                      <a:endParaRPr sz="100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Arial"/>
                          <a:ea typeface="Arial"/>
                          <a:cs typeface="Arial"/>
                        </a:rPr>
                        <a:t>Спорт. зал, </a:t>
                      </a:r>
                      <a:r>
                        <a:rPr lang="ru-RU" sz="1000" dirty="0" err="1" smtClean="0">
                          <a:latin typeface="Arial"/>
                          <a:ea typeface="Arial"/>
                          <a:cs typeface="Arial"/>
                        </a:rPr>
                        <a:t>откр.площадка</a:t>
                      </a: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marR="0" indent="0" algn="l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Arial"/>
                          <a:ea typeface="Arial"/>
                          <a:cs typeface="Arial"/>
                        </a:rPr>
                        <a:t>Спорт. зал, </a:t>
                      </a:r>
                      <a:r>
                        <a:rPr lang="ru-RU" sz="1000" dirty="0" err="1" smtClean="0">
                          <a:latin typeface="Arial"/>
                          <a:ea typeface="Arial"/>
                          <a:cs typeface="Arial"/>
                        </a:rPr>
                        <a:t>откр.пл</a:t>
                      </a:r>
                      <a:r>
                        <a:rPr lang="ru-RU" sz="1000" dirty="0" smtClean="0">
                          <a:latin typeface="Arial"/>
                          <a:ea typeface="Arial"/>
                          <a:cs typeface="Arial"/>
                        </a:rPr>
                        <a:t>-ка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marR="0" indent="0" algn="l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000" dirty="0" smtClean="0"/>
                        <a:t> </a:t>
                      </a:r>
                      <a:r>
                        <a:rPr lang="ru-RU" sz="1000" dirty="0" smtClean="0">
                          <a:latin typeface="Arial"/>
                          <a:ea typeface="Arial"/>
                          <a:cs typeface="Arial"/>
                        </a:rPr>
                        <a:t>Спорт. зал, </a:t>
                      </a:r>
                      <a:r>
                        <a:rPr lang="ru-RU" sz="1000" dirty="0" err="1" smtClean="0">
                          <a:latin typeface="Arial"/>
                          <a:ea typeface="Arial"/>
                          <a:cs typeface="Arial"/>
                        </a:rPr>
                        <a:t>откр.пл</a:t>
                      </a:r>
                      <a:r>
                        <a:rPr lang="ru-RU" sz="1000" dirty="0" smtClean="0">
                          <a:latin typeface="Arial"/>
                          <a:ea typeface="Arial"/>
                          <a:cs typeface="Arial"/>
                        </a:rPr>
                        <a:t>-ка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535784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000"/>
                        <a:t>Количество арендуемых/используемых для организации образовательного процесса школы, объектов спортивной инфраструктуры других организаций</a:t>
                      </a:r>
                      <a:endParaRPr sz="100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Arial"/>
                          <a:ea typeface="Arial"/>
                          <a:cs typeface="Arial"/>
                        </a:rPr>
                        <a:t>-</a:t>
                      </a: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Arial"/>
                          <a:ea typeface="Arial"/>
                          <a:cs typeface="Arial"/>
                        </a:rPr>
                        <a:t>-</a:t>
                      </a: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/>
                        <a:t>-</a:t>
                      </a:r>
                      <a:r>
                        <a:rPr sz="1000" dirty="0"/>
                        <a:t> </a:t>
                      </a: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535784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000"/>
                        <a:t>Предоставление спортивной инфраструктуры школы другим организациям, организованным группам населения (количество организованных групп)</a:t>
                      </a:r>
                      <a:endParaRPr sz="100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Arial"/>
                          <a:ea typeface="Arial"/>
                          <a:cs typeface="Arial"/>
                        </a:rPr>
                        <a:t>2</a:t>
                      </a: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Arial"/>
                          <a:ea typeface="Arial"/>
                          <a:cs typeface="Arial"/>
                        </a:rPr>
                        <a:t>2</a:t>
                      </a: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/>
                        <a:t>2</a:t>
                      </a:r>
                      <a:r>
                        <a:rPr sz="1000" dirty="0"/>
                        <a:t> </a:t>
                      </a:r>
                      <a:endParaRPr sz="100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8" name="Table 98"/>
          <p:cNvGraphicFramePr/>
          <p:nvPr>
            <p:extLst>
              <p:ext uri="{D42A27DB-BD31-4B8C-83A1-F6EECF244321}">
                <p14:modId xmlns:p14="http://schemas.microsoft.com/office/powerpoint/2010/main" val="2579963016"/>
              </p:ext>
            </p:extLst>
          </p:nvPr>
        </p:nvGraphicFramePr>
        <p:xfrm>
          <a:off x="6315741" y="609477"/>
          <a:ext cx="5642245" cy="20259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4774"/>
                <a:gridCol w="699157"/>
                <a:gridCol w="699157"/>
                <a:gridCol w="699157"/>
              </a:tblGrid>
              <a:tr h="330323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sz="1400" i="1" dirty="0">
                          <a:latin typeface="Times New Roman"/>
                          <a:ea typeface="Times New Roman"/>
                          <a:cs typeface="Times New Roman"/>
                        </a:rPr>
                        <a:t>ВФСК ГТО</a:t>
                      </a:r>
                      <a:endParaRPr sz="1400" dirty="0"/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050">
                          <a:latin typeface="Arial"/>
                          <a:ea typeface="Arial"/>
                          <a:cs typeface="Arial"/>
                        </a:rPr>
                        <a:t>2022</a:t>
                      </a: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050">
                          <a:latin typeface="Arial"/>
                          <a:ea typeface="Arial"/>
                          <a:cs typeface="Arial"/>
                        </a:rPr>
                        <a:t>2023</a:t>
                      </a: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050">
                          <a:latin typeface="Arial"/>
                          <a:ea typeface="Arial"/>
                          <a:cs typeface="Arial"/>
                        </a:rPr>
                        <a:t>2024</a:t>
                      </a: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44623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050"/>
                        <a:t>Количество обучающихся, зарегистрированных в автоматизированной информационной системе АИС ГТО  (I-VI ступени - 6-17 лет)</a:t>
                      </a:r>
                      <a:endParaRPr sz="105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Arial"/>
                          <a:ea typeface="Arial"/>
                          <a:cs typeface="Arial"/>
                        </a:rPr>
                        <a:t>456</a:t>
                      </a:r>
                      <a:endParaRPr sz="105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Arial"/>
                          <a:ea typeface="Arial"/>
                          <a:cs typeface="Arial"/>
                        </a:rPr>
                        <a:t>52</a:t>
                      </a:r>
                      <a:endParaRPr sz="105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050" dirty="0"/>
                        <a:t> </a:t>
                      </a:r>
                      <a:r>
                        <a:rPr lang="ru-RU" sz="1050" dirty="0" smtClean="0"/>
                        <a:t>15</a:t>
                      </a:r>
                      <a:endParaRPr sz="105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43988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050"/>
                        <a:t>Количество обучающихся 6-17 лет, приступивших к выполнению нормативов испытаний ВФСК ГТО</a:t>
                      </a:r>
                      <a:endParaRPr sz="105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Arial"/>
                          <a:ea typeface="Arial"/>
                          <a:cs typeface="Arial"/>
                        </a:rPr>
                        <a:t>358</a:t>
                      </a:r>
                      <a:endParaRPr sz="105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Arial"/>
                          <a:ea typeface="Arial"/>
                          <a:cs typeface="Arial"/>
                        </a:rPr>
                        <a:t>369</a:t>
                      </a:r>
                      <a:endParaRPr sz="105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050" dirty="0"/>
                        <a:t> </a:t>
                      </a:r>
                      <a:r>
                        <a:rPr lang="ru-RU" sz="1050" dirty="0" smtClean="0"/>
                        <a:t>371</a:t>
                      </a:r>
                      <a:endParaRPr sz="105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88696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sz="1050"/>
                        <a:t>Количество обучающихся 6-17 лет, выполнивших нормативы испытаний ВФСК ГТО</a:t>
                      </a:r>
                      <a:endParaRPr sz="105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Arial"/>
                          <a:ea typeface="Arial"/>
                          <a:cs typeface="Arial"/>
                        </a:rPr>
                        <a:t>35</a:t>
                      </a:r>
                      <a:endParaRPr sz="105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Arial"/>
                          <a:ea typeface="Arial"/>
                          <a:cs typeface="Arial"/>
                        </a:rPr>
                        <a:t>75</a:t>
                      </a:r>
                      <a:endParaRPr sz="105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/>
                        <a:t>-</a:t>
                      </a:r>
                      <a:r>
                        <a:rPr sz="1050" dirty="0"/>
                        <a:t> </a:t>
                      </a:r>
                      <a:endParaRPr sz="1050" dirty="0"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3500" marR="63500" marT="63500" marB="6350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00" name="Picture 100"/>
          <p:cNvPicPr/>
          <p:nvPr/>
        </p:nvPicPr>
        <p:blipFill>
          <a:blip>
            <a:extLst>
              <a:ext uri="{96DAC541-7B7A-43D3-8B79-37D633B846F1}">
                <asvg:svgBlip xmlns:xm="http://schemas.microsoft.com/office/excel/2006/main" xmlns:xdr="http://schemas.openxmlformats.org/drawingml/2006/spreadsheetDrawing" xmlns:x14="http://schemas.microsoft.com/office/spreadsheetml/2009/9/main" xmlns:x12ac="http://schemas.microsoft.com/office/spreadsheetml/2011/1/ac" xmlns:x="urn:schemas-microsoft-com:office:excel" xmlns:wps="http://schemas.microsoft.com/office/word/2010/wordprocessingShape" xmlns:wpg="http://schemas.microsoft.com/office/word/2010/wordprocessingGroup" xmlns:wp="http://schemas.openxmlformats.org/drawingml/2006/wordprocessingDrawing" xmlns:w15="http://schemas.microsoft.com/office/word/2012/wordml" xmlns:w14="http://schemas.microsoft.com/office/word/2010/wordml" xmlns:w10="urn:schemas-microsoft-com:office:word" xmlns:w="http://schemas.openxmlformats.org/wordprocessingml/2006/main" xmlns:v="urn:schemas-microsoft-com:vml" xmlns:sl="http://schemas.openxmlformats.org/schemaLibrary/2006/main" xmlns:s="http://schemas.openxmlformats.org/officeDocument/2006/sharedTypes" xmlns:pic="http://schemas.openxmlformats.org/drawingml/2006/picture" xmlns:o="urn:schemas-microsoft-com:office:office" xmlns:mc="http://schemas.openxmlformats.org/markup-compatibility/2006" xmlns:m="http://schemas.openxmlformats.org/officeDocument/2006/math" xmlns:co-ooxml="http://ncloudtech.com/ooxml" xmlns:co="http://ncloudtech.com" xmlns:c="http://schemas.openxmlformats.org/drawingml/2006/chart" xmlns:asvg="http://schemas.microsoft.com/office/drawing/2016/SVG/main" xmlns:a15="http://schemas.microsoft.com/office/drawing/2012/main" xmlns="" r:embed="rId6"/>
              </a:ext>
            </a:extLst>
          </a:blip>
          <a:stretch/>
        </p:blipFill>
        <p:spPr>
          <a:xfrm>
            <a:off x="215761" y="658660"/>
            <a:ext cx="545277" cy="54527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</a:gradFill>
      </a:fillStyleLst>
      <a:lnStyleLst>
        <a:ln w="635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</a:lnStyleLst>
      <a:effectStyleLst>
        <a:effectStyle>
          <a:effectLst>
            <a:outerShdw>
              <a:srgbClr val="000000">
                <a:alpha val="38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Normal.dotm</Template>
  <TotalTime>6</TotalTime>
  <Words>270</Words>
  <Application>Microsoft Office PowerPoint</Application>
  <DocSecurity>0</DocSecurity>
  <PresentationFormat>Произвольный</PresentationFormat>
  <Paragraphs>87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Анна Сентябрева</cp:lastModifiedBy>
  <cp:revision>1</cp:revision>
  <dcterms:created xsi:type="dcterms:W3CDTF">2025-01-24T16:00:12Z</dcterms:created>
  <dcterms:modified xsi:type="dcterms:W3CDTF">2025-02-07T12:28:53Z</dcterms:modified>
</cp:coreProperties>
</file>